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3"/>
  </p:notesMasterIdLst>
  <p:sldIdLst>
    <p:sldId id="257" r:id="rId2"/>
    <p:sldId id="258" r:id="rId3"/>
    <p:sldId id="259" r:id="rId4"/>
    <p:sldId id="266" r:id="rId5"/>
    <p:sldId id="260" r:id="rId6"/>
    <p:sldId id="261" r:id="rId7"/>
    <p:sldId id="262" r:id="rId8"/>
    <p:sldId id="263" r:id="rId9"/>
    <p:sldId id="264" r:id="rId10"/>
    <p:sldId id="267" r:id="rId11"/>
    <p:sldId id="265" r:id="rId12"/>
  </p:sldIdLst>
  <p:sldSz cx="41148000" cy="22860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oley, Kylene" initials="CK" lastIdx="7" clrIdx="0">
    <p:extLst>
      <p:ext uri="{19B8F6BF-5375-455C-9EA6-DF929625EA0E}">
        <p15:presenceInfo xmlns:p15="http://schemas.microsoft.com/office/powerpoint/2012/main" userId="S-1-5-21-828376571-1197701538-1844936127-41541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7290"/>
    <a:srgbClr val="D147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660"/>
  </p:normalViewPr>
  <p:slideViewPr>
    <p:cSldViewPr snapToGrid="0">
      <p:cViewPr varScale="1">
        <p:scale>
          <a:sx n="24" d="100"/>
          <a:sy n="24" d="100"/>
        </p:scale>
        <p:origin x="59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03T15:37:58.778" idx="7">
    <p:pos x="23232" y="3072"/>
    <p:text>Maybe not, check dates in proposal document</p:text>
    <p:extLst>
      <p:ext uri="{C676402C-5697-4E1C-873F-D02D1690AC5C}">
        <p15:threadingInfo xmlns:p15="http://schemas.microsoft.com/office/powerpoint/2012/main" timeZoneBias="480"/>
      </p:ext>
    </p:extLst>
  </p:cm>
</p:cmLst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88C24A-8467-4E4E-B25A-CE3C1F5CD9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89200" y="857250"/>
            <a:ext cx="41656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23DEC1-1789-4A86-B57F-E84E86A0C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004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Background: </a:t>
            </a:r>
          </a:p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Marine heat waves like those in the California Current System (CCS) have also been observed in the Chile-Peru System (CPS)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7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Obtain European Centre for Medium-Range Weather Forecasts reanalysis (ERA5) hourly SST 1979-2020</a:t>
            </a:r>
          </a:p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Low-pass filtered to exclude 7-day and faster periods with pl66 filter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640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Climatology derived from ERA-5 SST and processed with 7-day pl66 filter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41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that SST’ is the SST anomaly</a:t>
            </a:r>
          </a:p>
          <a:p>
            <a:r>
              <a:rPr lang="en-US" dirty="0"/>
              <a:t>Points above top red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92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one year we can better see how periods of ocean surface heating precede the warmest events. Especially peak in SST’ in Jan of 2016 which was highlighted in the proposal. </a:t>
            </a:r>
          </a:p>
          <a:p>
            <a:r>
              <a:rPr lang="en-US" dirty="0"/>
              <a:t>Three episodes of stronger warming contributed to highest peak in SST’.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+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dSST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’/dt inform when to calculate surface ocean heat budget terms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17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0" y="3741210"/>
            <a:ext cx="30861000" cy="7958667"/>
          </a:xfrm>
        </p:spPr>
        <p:txBody>
          <a:bodyPr anchor="b"/>
          <a:lstStyle>
            <a:lvl1pPr algn="ctr"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0" y="12006793"/>
            <a:ext cx="30861000" cy="5519207"/>
          </a:xfrm>
        </p:spPr>
        <p:txBody>
          <a:bodyPr/>
          <a:lstStyle>
            <a:lvl1pPr marL="0" indent="0" algn="ctr">
              <a:buNone/>
              <a:defRPr sz="8000"/>
            </a:lvl1pPr>
            <a:lvl2pPr marL="1523985" indent="0" algn="ctr">
              <a:buNone/>
              <a:defRPr sz="6667"/>
            </a:lvl2pPr>
            <a:lvl3pPr marL="3047970" indent="0" algn="ctr">
              <a:buNone/>
              <a:defRPr sz="6000"/>
            </a:lvl3pPr>
            <a:lvl4pPr marL="4571954" indent="0" algn="ctr">
              <a:buNone/>
              <a:defRPr sz="5333"/>
            </a:lvl4pPr>
            <a:lvl5pPr marL="6095939" indent="0" algn="ctr">
              <a:buNone/>
              <a:defRPr sz="5333"/>
            </a:lvl5pPr>
            <a:lvl6pPr marL="7619924" indent="0" algn="ctr">
              <a:buNone/>
              <a:defRPr sz="5333"/>
            </a:lvl6pPr>
            <a:lvl7pPr marL="9143909" indent="0" algn="ctr">
              <a:buNone/>
              <a:defRPr sz="5333"/>
            </a:lvl7pPr>
            <a:lvl8pPr marL="10667893" indent="0" algn="ctr">
              <a:buNone/>
              <a:defRPr sz="5333"/>
            </a:lvl8pPr>
            <a:lvl9pPr marL="12191878" indent="0" algn="ctr">
              <a:buNone/>
              <a:defRPr sz="53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49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446537" y="1217084"/>
            <a:ext cx="8872538" cy="193727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28925" y="1217084"/>
            <a:ext cx="26103263" cy="1937279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085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77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7494" y="5699129"/>
            <a:ext cx="35490150" cy="9509123"/>
          </a:xfrm>
        </p:spPr>
        <p:txBody>
          <a:bodyPr anchor="b"/>
          <a:lstStyle>
            <a:lvl1pPr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7494" y="15298212"/>
            <a:ext cx="35490150" cy="5000623"/>
          </a:xfrm>
        </p:spPr>
        <p:txBody>
          <a:bodyPr/>
          <a:lstStyle>
            <a:lvl1pPr marL="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1pPr>
            <a:lvl2pPr marL="1523985" indent="0">
              <a:buNone/>
              <a:defRPr sz="6667">
                <a:solidFill>
                  <a:schemeClr val="tx1">
                    <a:tint val="75000"/>
                  </a:schemeClr>
                </a:solidFill>
              </a:defRPr>
            </a:lvl2pPr>
            <a:lvl3pPr marL="304797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3pPr>
            <a:lvl4pPr marL="457195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4pPr>
            <a:lvl5pPr marL="609593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5pPr>
            <a:lvl6pPr marL="761992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6pPr>
            <a:lvl7pPr marL="914390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7pPr>
            <a:lvl8pPr marL="10667893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8pPr>
            <a:lvl9pPr marL="12191878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66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28925" y="6085417"/>
            <a:ext cx="174879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31175" y="6085417"/>
            <a:ext cx="174879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49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1217085"/>
            <a:ext cx="35490150" cy="44185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34286" y="5603877"/>
            <a:ext cx="17407531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34286" y="8350250"/>
            <a:ext cx="17407531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831175" y="5603877"/>
            <a:ext cx="17493260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831175" y="8350250"/>
            <a:ext cx="17493260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01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07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1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6" y="1524000"/>
            <a:ext cx="13271300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93259" y="3291418"/>
            <a:ext cx="20831175" cy="16245417"/>
          </a:xfrm>
        </p:spPr>
        <p:txBody>
          <a:bodyPr/>
          <a:lstStyle>
            <a:lvl1pPr>
              <a:defRPr sz="10667"/>
            </a:lvl1pPr>
            <a:lvl2pPr>
              <a:defRPr sz="9333"/>
            </a:lvl2pPr>
            <a:lvl3pPr>
              <a:defRPr sz="8000"/>
            </a:lvl3pPr>
            <a:lvl4pPr>
              <a:defRPr sz="6667"/>
            </a:lvl4pPr>
            <a:lvl5pPr>
              <a:defRPr sz="6667"/>
            </a:lvl5pPr>
            <a:lvl6pPr>
              <a:defRPr sz="6667"/>
            </a:lvl6pPr>
            <a:lvl7pPr>
              <a:defRPr sz="6667"/>
            </a:lvl7pPr>
            <a:lvl8pPr>
              <a:defRPr sz="6667"/>
            </a:lvl8pPr>
            <a:lvl9pPr>
              <a:defRPr sz="6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6" y="6858000"/>
            <a:ext cx="13271300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531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6" y="1524000"/>
            <a:ext cx="13271300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493259" y="3291418"/>
            <a:ext cx="20831175" cy="16245417"/>
          </a:xfrm>
        </p:spPr>
        <p:txBody>
          <a:bodyPr anchor="t"/>
          <a:lstStyle>
            <a:lvl1pPr marL="0" indent="0">
              <a:buNone/>
              <a:defRPr sz="10667"/>
            </a:lvl1pPr>
            <a:lvl2pPr marL="1523985" indent="0">
              <a:buNone/>
              <a:defRPr sz="9333"/>
            </a:lvl2pPr>
            <a:lvl3pPr marL="3047970" indent="0">
              <a:buNone/>
              <a:defRPr sz="8000"/>
            </a:lvl3pPr>
            <a:lvl4pPr marL="4571954" indent="0">
              <a:buNone/>
              <a:defRPr sz="6667"/>
            </a:lvl4pPr>
            <a:lvl5pPr marL="6095939" indent="0">
              <a:buNone/>
              <a:defRPr sz="6667"/>
            </a:lvl5pPr>
            <a:lvl6pPr marL="7619924" indent="0">
              <a:buNone/>
              <a:defRPr sz="6667"/>
            </a:lvl6pPr>
            <a:lvl7pPr marL="9143909" indent="0">
              <a:buNone/>
              <a:defRPr sz="6667"/>
            </a:lvl7pPr>
            <a:lvl8pPr marL="10667893" indent="0">
              <a:buNone/>
              <a:defRPr sz="6667"/>
            </a:lvl8pPr>
            <a:lvl9pPr marL="12191878" indent="0">
              <a:buNone/>
              <a:defRPr sz="6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6" y="6858000"/>
            <a:ext cx="13271300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73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C7290"/>
            </a:gs>
            <a:gs pos="16000">
              <a:schemeClr val="accent1">
                <a:lumMod val="45000"/>
                <a:lumOff val="55000"/>
              </a:schemeClr>
            </a:gs>
            <a:gs pos="8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28925" y="1217085"/>
            <a:ext cx="35490150" cy="4418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8925" y="6085417"/>
            <a:ext cx="35490150" cy="14504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28925" y="21187835"/>
            <a:ext cx="92583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E0D5F-EF8E-4089-A75E-93EF4FB18C62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30275" y="21187835"/>
            <a:ext cx="1388745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060775" y="21187835"/>
            <a:ext cx="92583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92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3047970" rtl="0" eaLnBrk="1" latinLnBrk="0" hangingPunct="1">
        <a:lnSpc>
          <a:spcPct val="90000"/>
        </a:lnSpc>
        <a:spcBef>
          <a:spcPct val="0"/>
        </a:spcBef>
        <a:buNone/>
        <a:defRPr sz="14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61992" indent="-761992" algn="l" defTabSz="3047970" rtl="0" eaLnBrk="1" latinLnBrk="0" hangingPunct="1">
        <a:lnSpc>
          <a:spcPct val="90000"/>
        </a:lnSpc>
        <a:spcBef>
          <a:spcPts val="3333"/>
        </a:spcBef>
        <a:buFont typeface="Arial" panose="020B0604020202020204" pitchFamily="34" charset="0"/>
        <a:buChar char="•"/>
        <a:defRPr sz="9333" kern="1200">
          <a:solidFill>
            <a:schemeClr val="tx1"/>
          </a:solidFill>
          <a:latin typeface="+mn-lt"/>
          <a:ea typeface="+mn-ea"/>
          <a:cs typeface="+mn-cs"/>
        </a:defRPr>
      </a:lvl1pPr>
      <a:lvl2pPr marL="228597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2pPr>
      <a:lvl3pPr marL="3809962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667" kern="1200">
          <a:solidFill>
            <a:schemeClr val="tx1"/>
          </a:solidFill>
          <a:latin typeface="+mn-lt"/>
          <a:ea typeface="+mn-ea"/>
          <a:cs typeface="+mn-cs"/>
        </a:defRPr>
      </a:lvl3pPr>
      <a:lvl4pPr marL="533394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793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838191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90590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142988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953870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1pPr>
      <a:lvl2pPr marL="1523985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2pPr>
      <a:lvl3pPr marL="304797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195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09593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761992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14390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0667893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191878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hyperlink" Target="mailto:cooleyky@oregonstate.edu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cooleyky@oregonstate.edu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14EB84-956D-4572-92AF-372E73C4E63E}"/>
              </a:ext>
            </a:extLst>
          </p:cNvPr>
          <p:cNvSpPr/>
          <p:nvPr/>
        </p:nvSpPr>
        <p:spPr>
          <a:xfrm>
            <a:off x="0" y="0"/>
            <a:ext cx="8572500" cy="228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86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61476F-BDB9-4314-A2A9-778A07331E78}"/>
              </a:ext>
            </a:extLst>
          </p:cNvPr>
          <p:cNvSpPr/>
          <p:nvPr/>
        </p:nvSpPr>
        <p:spPr>
          <a:xfrm>
            <a:off x="34596168" y="0"/>
            <a:ext cx="6551831" cy="228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62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79A0C6-DEDF-454A-A5A5-D88F9B887AAA}"/>
              </a:ext>
            </a:extLst>
          </p:cNvPr>
          <p:cNvSpPr txBox="1"/>
          <p:nvPr/>
        </p:nvSpPr>
        <p:spPr>
          <a:xfrm>
            <a:off x="473530" y="637314"/>
            <a:ext cx="733697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Marine heat waves in the Chile-Peru Eastern Boundary Upwelling System:</a:t>
            </a:r>
            <a:endParaRPr lang="en-US" sz="4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9A93E2-7EAE-4BAE-A318-21CE7C755763}"/>
              </a:ext>
            </a:extLst>
          </p:cNvPr>
          <p:cNvSpPr txBox="1"/>
          <p:nvPr/>
        </p:nvSpPr>
        <p:spPr>
          <a:xfrm>
            <a:off x="340180" y="3814918"/>
            <a:ext cx="76036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rates of change in sea-surface temperature anomalies near a major upwelling center</a:t>
            </a:r>
            <a:endParaRPr 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8E9174-90F1-4BBF-AF64-BD5D354321BA}"/>
              </a:ext>
            </a:extLst>
          </p:cNvPr>
          <p:cNvSpPr txBox="1"/>
          <p:nvPr/>
        </p:nvSpPr>
        <p:spPr>
          <a:xfrm>
            <a:off x="1" y="8995195"/>
            <a:ext cx="839744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Background: 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Marine heat waves like those in the California Current System (CCS) have also been observed in the Chile-Peru System (CPS)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Dominant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forcings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of wind relaxations in the CCS have been found through analysis of the surface ocean heat budget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044E9D-2B43-498C-9D8E-3EDBBF145716}"/>
              </a:ext>
            </a:extLst>
          </p:cNvPr>
          <p:cNvSpPr txBox="1"/>
          <p:nvPr/>
        </p:nvSpPr>
        <p:spPr>
          <a:xfrm>
            <a:off x="0" y="14095322"/>
            <a:ext cx="85725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Obtain European Centre for Medium-Range Weather Forecasts reanalysis (ERA5) hourly SST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Define periods of intense warming as departures from climatology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Sort these times based on annual and seasonal occurrence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Take time derivative of SST’ for rates of anomalous warming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3666AE-626E-476F-B223-ADFCB810E323}"/>
              </a:ext>
            </a:extLst>
          </p:cNvPr>
          <p:cNvSpPr txBox="1"/>
          <p:nvPr/>
        </p:nvSpPr>
        <p:spPr>
          <a:xfrm>
            <a:off x="-1" y="19950628"/>
            <a:ext cx="85724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Future Work: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examine terms in the sea surface heat budget for which are dominant during different times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BAE4C0-B8FD-4A41-9DB9-87BA0AACA740}"/>
              </a:ext>
            </a:extLst>
          </p:cNvPr>
          <p:cNvSpPr txBox="1"/>
          <p:nvPr/>
        </p:nvSpPr>
        <p:spPr>
          <a:xfrm>
            <a:off x="12842621" y="4784414"/>
            <a:ext cx="1778977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Of all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SST anomalies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in the Punta </a:t>
            </a: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Lavapie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Upwelling Center,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the most extreme are dominated by positive anomalies 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which occur most often in December through February.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B35C44-27E0-4A5F-8385-C670BFADD399}"/>
              </a:ext>
            </a:extLst>
          </p:cNvPr>
          <p:cNvSpPr txBox="1"/>
          <p:nvPr/>
        </p:nvSpPr>
        <p:spPr>
          <a:xfrm>
            <a:off x="36521392" y="260578"/>
            <a:ext cx="2701381" cy="405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32" dirty="0">
                <a:latin typeface="Arial" panose="020B0604020202020204" pitchFamily="34" charset="0"/>
                <a:cs typeface="Arial" panose="020B0604020202020204" pitchFamily="34" charset="0"/>
              </a:rPr>
              <a:t>~~~~Ammo Bar ~~~~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EA3EC2-0BFF-4D6F-BE51-A0F70EC122B4}"/>
              </a:ext>
            </a:extLst>
          </p:cNvPr>
          <p:cNvSpPr txBox="1"/>
          <p:nvPr/>
        </p:nvSpPr>
        <p:spPr>
          <a:xfrm>
            <a:off x="34677164" y="16272453"/>
            <a:ext cx="63208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Authors: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Kylene Cooley, Melanie R.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Jim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Lerczak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Oregon State University, CEOAS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cooleyky@oregonstate.edu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345CC81-BC56-4F02-B5EE-93DC67C49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30" y="6331160"/>
            <a:ext cx="2307770" cy="230777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8E5CE40-A3AF-449A-AB8B-DF59BF6979DB}"/>
              </a:ext>
            </a:extLst>
          </p:cNvPr>
          <p:cNvSpPr txBox="1"/>
          <p:nvPr/>
        </p:nvSpPr>
        <p:spPr>
          <a:xfrm>
            <a:off x="3372715" y="6408752"/>
            <a:ext cx="349166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Presenter:</a:t>
            </a:r>
          </a:p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Kylene Cooley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6E4DF9-A044-4234-907E-E0F8CC00B721}"/>
              </a:ext>
            </a:extLst>
          </p:cNvPr>
          <p:cNvSpPr txBox="1"/>
          <p:nvPr/>
        </p:nvSpPr>
        <p:spPr>
          <a:xfrm>
            <a:off x="34601789" y="19950628"/>
            <a:ext cx="63208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References and Acknowledgements: Flynn et al. (2017)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8C57FE-ADC0-42E8-A490-6BE74D89B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2621" y="9302429"/>
            <a:ext cx="17789779" cy="1048773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36007D6-EB8B-4FB0-AEB7-D8DE2F6322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342" y="729340"/>
            <a:ext cx="5701128" cy="206007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4A2C502-2840-40F9-94BE-CECCD4BF46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2395" y="3032409"/>
            <a:ext cx="3450397" cy="26244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E77BAC5-309E-40E3-9A28-28F7130841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7165" y="6222595"/>
            <a:ext cx="6457346" cy="182263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C796997-3D1D-424E-A321-7DC0A33DBAA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8" b="3600"/>
          <a:stretch/>
        </p:blipFill>
        <p:spPr>
          <a:xfrm>
            <a:off x="34677164" y="8227220"/>
            <a:ext cx="6366753" cy="29614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E1D05F9-51EC-4524-AE38-0383F7A5CAA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6" t="3867" r="3828" b="3522"/>
          <a:stretch/>
        </p:blipFill>
        <p:spPr>
          <a:xfrm>
            <a:off x="34677164" y="11554910"/>
            <a:ext cx="6154849" cy="323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72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2550FC-C208-4F0F-AD10-09E1C856FF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6" t="3867" r="3828" b="3522"/>
          <a:stretch/>
        </p:blipFill>
        <p:spPr>
          <a:xfrm>
            <a:off x="8077200" y="7435632"/>
            <a:ext cx="24993600" cy="131328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1B1EBC-7198-4317-AE48-A81C7474F89C}"/>
              </a:ext>
            </a:extLst>
          </p:cNvPr>
          <p:cNvSpPr txBox="1"/>
          <p:nvPr/>
        </p:nvSpPr>
        <p:spPr>
          <a:xfrm>
            <a:off x="2438400" y="3543300"/>
            <a:ext cx="37185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  <a:t>Peaks in </a:t>
            </a:r>
            <a:r>
              <a:rPr lang="en-US" sz="8000" dirty="0" err="1">
                <a:latin typeface="Arial" panose="020B0604020202020204" pitchFamily="34" charset="0"/>
                <a:cs typeface="Arial" panose="020B0604020202020204" pitchFamily="34" charset="0"/>
              </a:rPr>
              <a:t>dSST</a:t>
            </a:r>
            <a: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  <a:t>’/dt lead peaks in SST’</a:t>
            </a:r>
          </a:p>
          <a:p>
            <a: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  <a:t>3  periods of warming contribute to strong warm anomaly in proposal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8E0DDE-9328-4548-AD68-12619BFA9B12}"/>
              </a:ext>
            </a:extLst>
          </p:cNvPr>
          <p:cNvSpPr/>
          <p:nvPr/>
        </p:nvSpPr>
        <p:spPr>
          <a:xfrm>
            <a:off x="2438399" y="2019806"/>
            <a:ext cx="2587534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Calculating</a:t>
            </a:r>
            <a:r>
              <a:rPr lang="en-US" sz="9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rates of anomalous warming</a:t>
            </a:r>
            <a:endParaRPr lang="en-US" sz="96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CA4C74-556A-41C0-B80B-F3BBEC2FA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34900" y="808419"/>
            <a:ext cx="6589100" cy="374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390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367D348-41F1-4A05-B68D-F369BD9E30CF}"/>
                  </a:ext>
                </a:extLst>
              </p:cNvPr>
              <p:cNvSpPr/>
              <p:nvPr/>
            </p:nvSpPr>
            <p:spPr>
              <a:xfrm>
                <a:off x="4343400" y="5542555"/>
                <a:ext cx="35318700" cy="133437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en-US" sz="6600" b="1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Future Work:</a:t>
                </a:r>
              </a:p>
              <a:p>
                <a:pPr marL="290308" indent="-290308">
                  <a:buFont typeface="Arial" panose="020B0604020202020204" pitchFamily="34" charset="0"/>
                  <a:buChar char="•"/>
                </a:pPr>
                <a:r>
                  <a:rPr lang="en-US" sz="66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Sea surface heat budget in differential form </a:t>
                </a:r>
                <a14:m>
                  <m:oMath xmlns:m="http://schemas.openxmlformats.org/officeDocument/2006/math">
                    <m:r>
                      <a:rPr lang="en-US" sz="6600" b="0" i="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f>
                      <m:fPr>
                        <m:ctrlPr>
                          <a:rPr lang="en-US" sz="6600" i="1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sz="6600" b="0" i="1" dirty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𝜕</m:t>
                        </m:r>
                        <m:r>
                          <a:rPr lang="en-US" sz="6600" i="1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𝑆𝑆</m:t>
                        </m:r>
                        <m:sSup>
                          <m:sSupPr>
                            <m:ctrlPr>
                              <a:rPr lang="en-US" sz="6600" i="1" dirty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en-US" sz="6600" i="1" dirty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𝑇</m:t>
                            </m:r>
                          </m:e>
                          <m:sup>
                            <m:r>
                              <a:rPr lang="en-US" sz="6600" i="1" dirty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′</m:t>
                            </m:r>
                          </m:sup>
                        </m:sSup>
                      </m:num>
                      <m:den>
                        <m:r>
                          <a:rPr lang="en-US" sz="6600" b="0" i="1" dirty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𝜕</m:t>
                        </m:r>
                        <m:r>
                          <a:rPr lang="en-US" sz="6600" i="1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den>
                    </m:f>
                  </m:oMath>
                </a14:m>
                <a:r>
                  <a:rPr lang="en-US" sz="66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marL="290308" indent="-290308">
                  <a:buFont typeface="Arial" panose="020B0604020202020204" pitchFamily="34" charset="0"/>
                  <a:buChar char="•"/>
                </a:pPr>
                <a:r>
                  <a:rPr lang="en-US" sz="66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examine which terms are dominant during warmest periods</a:t>
                </a:r>
              </a:p>
              <a:p>
                <a:pPr marL="290308" indent="-290308">
                  <a:buFont typeface="Arial" panose="020B0604020202020204" pitchFamily="34" charset="0"/>
                  <a:buChar char="•"/>
                </a:pPr>
                <a:r>
                  <a:rPr lang="en-US" sz="66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Utilize satellite ocean vector wind data, ERA5 and satellite-derived air-sea heat fluxes</a:t>
                </a:r>
              </a:p>
              <a:p>
                <a:pPr marL="290308" indent="-290308">
                  <a:buFont typeface="Arial" panose="020B0604020202020204" pitchFamily="34" charset="0"/>
                  <a:buChar char="•"/>
                </a:pPr>
                <a:endParaRPr lang="en-US" sz="6600" b="1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0"/>
                <a:r>
                  <a:rPr lang="en-US" sz="66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What do I hypothesize finding?</a:t>
                </a:r>
              </a:p>
              <a:p>
                <a:pPr marL="483846" indent="-483846">
                  <a:buFont typeface="Arial" panose="020B0604020202020204" pitchFamily="34" charset="0"/>
                  <a:buChar char="•"/>
                </a:pPr>
                <a:r>
                  <a:rPr lang="en-US" sz="66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Different forcing mechanisms in northern and southern regions</a:t>
                </a:r>
              </a:p>
              <a:p>
                <a:pPr marL="483846" indent="-483846">
                  <a:buFont typeface="Arial" panose="020B0604020202020204" pitchFamily="34" charset="0"/>
                  <a:buChar char="•"/>
                </a:pPr>
                <a:r>
                  <a:rPr lang="en-US" sz="66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Warming in northern region mimics CCS equatorward forcing mechanisms:</a:t>
                </a:r>
              </a:p>
              <a:p>
                <a:pPr marL="1838611" lvl="7" indent="-483846">
                  <a:buFont typeface="Arial" panose="020B0604020202020204" pitchFamily="34" charset="0"/>
                  <a:buChar char="•"/>
                </a:pPr>
                <a:r>
                  <a:rPr lang="en-US" sz="66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Advection of SST gradients from warmer regions/equator</a:t>
                </a:r>
              </a:p>
              <a:p>
                <a:pPr marL="1838611" lvl="7" indent="-483846">
                  <a:buFont typeface="Arial" panose="020B0604020202020204" pitchFamily="34" charset="0"/>
                  <a:buChar char="•"/>
                </a:pPr>
                <a:r>
                  <a:rPr lang="en-US" sz="66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Decreased entrainment and Ekman pumping at mixed layer base</a:t>
                </a:r>
              </a:p>
              <a:p>
                <a:pPr marL="1838611" lvl="7" indent="-483846">
                  <a:buFont typeface="Arial" panose="020B0604020202020204" pitchFamily="34" charset="0"/>
                  <a:buChar char="•"/>
                </a:pPr>
                <a:r>
                  <a:rPr lang="en-US" sz="66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Cloud-SST feedback</a:t>
                </a:r>
              </a:p>
              <a:p>
                <a:pPr marL="1838611" lvl="7" indent="-483846">
                  <a:buFont typeface="Arial" panose="020B0604020202020204" pitchFamily="34" charset="0"/>
                  <a:buChar char="•"/>
                </a:pPr>
                <a:endParaRPr lang="en-US" sz="3725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83846" indent="-483846">
                  <a:buFont typeface="Arial" panose="020B0604020202020204" pitchFamily="34" charset="0"/>
                  <a:buChar char="•"/>
                </a:pPr>
                <a:endParaRPr lang="en-US" sz="4064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90308" indent="-290308">
                  <a:buFont typeface="Arial" panose="020B0604020202020204" pitchFamily="34" charset="0"/>
                  <a:buChar char="•"/>
                </a:pPr>
                <a:endParaRPr lang="en-US" sz="2032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367D348-41F1-4A05-B68D-F369BD9E30C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3400" y="5542555"/>
                <a:ext cx="35318700" cy="13343781"/>
              </a:xfrm>
              <a:prstGeom prst="rect">
                <a:avLst/>
              </a:prstGeom>
              <a:blipFill>
                <a:blip r:embed="rId2"/>
                <a:stretch>
                  <a:fillRect l="-1191" t="-15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495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3BB240-CCD9-4DDE-8DF6-6CC825B5F1CD}"/>
              </a:ext>
            </a:extLst>
          </p:cNvPr>
          <p:cNvSpPr/>
          <p:nvPr/>
        </p:nvSpPr>
        <p:spPr>
          <a:xfrm>
            <a:off x="6536268" y="5452812"/>
            <a:ext cx="2610333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Marine heat waves in the Chile-Peru Eastern Boundary Upwelling System:</a:t>
            </a:r>
            <a:endParaRPr lang="en-US" sz="9600" b="1" dirty="0">
              <a:solidFill>
                <a:prstClr val="black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FE8DE9-9F33-401A-8104-12F9F10653F5}"/>
              </a:ext>
            </a:extLst>
          </p:cNvPr>
          <p:cNvSpPr/>
          <p:nvPr/>
        </p:nvSpPr>
        <p:spPr>
          <a:xfrm>
            <a:off x="6536268" y="9461490"/>
            <a:ext cx="2610333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6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 of change in sea-surface temperature anomalies near a major upwelling center</a:t>
            </a:r>
            <a:endParaRPr lang="en-US" sz="6600" dirty="0">
              <a:solidFill>
                <a:prstClr val="black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04055-3494-4532-B849-E5C4AD656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839" y="13841130"/>
            <a:ext cx="5442857" cy="54428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0B8AA1-1BC7-4646-A295-F024BBDACAAF}"/>
              </a:ext>
            </a:extLst>
          </p:cNvPr>
          <p:cNvSpPr txBox="1"/>
          <p:nvPr/>
        </p:nvSpPr>
        <p:spPr>
          <a:xfrm>
            <a:off x="11077884" y="13841130"/>
            <a:ext cx="6038833" cy="2223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Presenter: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Kylene Cooley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cooleyky@oregonstate.edu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endParaRPr lang="en-US" sz="304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DBB72C-A041-46B9-B7DA-51EEAF6D0FAB}"/>
              </a:ext>
            </a:extLst>
          </p:cNvPr>
          <p:cNvSpPr txBox="1"/>
          <p:nvPr/>
        </p:nvSpPr>
        <p:spPr>
          <a:xfrm>
            <a:off x="11077884" y="17407188"/>
            <a:ext cx="74017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Authors: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Kylene Cooley, Melanie R.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, Jim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Lerczak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Oregon State University, CEOAS</a:t>
            </a:r>
          </a:p>
        </p:txBody>
      </p:sp>
    </p:spTree>
    <p:extLst>
      <p:ext uri="{BB962C8B-B14F-4D97-AF65-F5344CB8AC3E}">
        <p14:creationId xmlns:p14="http://schemas.microsoft.com/office/powerpoint/2010/main" val="331333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3F8266-D9C1-423A-845F-74673A108940}"/>
              </a:ext>
            </a:extLst>
          </p:cNvPr>
          <p:cNvSpPr/>
          <p:nvPr/>
        </p:nvSpPr>
        <p:spPr>
          <a:xfrm>
            <a:off x="2628900" y="9051121"/>
            <a:ext cx="10325100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60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Background: 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SST and wind stress anomalies in the California Current System (CCS) during MHWs have also been observed in the CPS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Similar dipole structures (</a:t>
            </a:r>
            <a:r>
              <a:rPr lang="en-US" sz="6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Brown, 2019)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F06D55-3347-422B-B284-017EA19D05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8566" y="8822521"/>
            <a:ext cx="21814973" cy="123991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4D148E-2913-422F-983B-AB22E962E8A4}"/>
              </a:ext>
            </a:extLst>
          </p:cNvPr>
          <p:cNvSpPr txBox="1"/>
          <p:nvPr/>
        </p:nvSpPr>
        <p:spPr>
          <a:xfrm>
            <a:off x="2628900" y="4242534"/>
            <a:ext cx="344346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rial" panose="020B0604020202020204" pitchFamily="34" charset="0"/>
                <a:cs typeface="Arial" panose="020B0604020202020204" pitchFamily="34" charset="0"/>
              </a:rPr>
              <a:t>Marine heat waves (MHWs) affected the Chile-Peru System (CPS)</a:t>
            </a:r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 in 2014-2016 and 2019-2020</a:t>
            </a:r>
          </a:p>
        </p:txBody>
      </p:sp>
    </p:spTree>
    <p:extLst>
      <p:ext uri="{BB962C8B-B14F-4D97-AF65-F5344CB8AC3E}">
        <p14:creationId xmlns:p14="http://schemas.microsoft.com/office/powerpoint/2010/main" val="108077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F6E352-71F5-4538-AD06-1EDFEF521BD3}"/>
              </a:ext>
            </a:extLst>
          </p:cNvPr>
          <p:cNvSpPr/>
          <p:nvPr/>
        </p:nvSpPr>
        <p:spPr>
          <a:xfrm>
            <a:off x="7239000" y="11587426"/>
            <a:ext cx="1098187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</a:t>
            </a:r>
            <a:r>
              <a:rPr lang="en-US" sz="6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forcings</a:t>
            </a: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wind relaxations in the CCS have been found through analysis of the surface ocean heat budget</a:t>
            </a:r>
            <a:endParaRPr lang="en-US" sz="600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CD6251-AB73-4FA8-A498-C2B772C517C6}"/>
              </a:ext>
            </a:extLst>
          </p:cNvPr>
          <p:cNvSpPr/>
          <p:nvPr/>
        </p:nvSpPr>
        <p:spPr>
          <a:xfrm>
            <a:off x="4433661" y="21226540"/>
            <a:ext cx="88396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Flynn et al. (2017) 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B8EA6A-40B9-4787-BC13-AE4D0EDCABA9}"/>
              </a:ext>
            </a:extLst>
          </p:cNvPr>
          <p:cNvSpPr txBox="1"/>
          <p:nvPr/>
        </p:nvSpPr>
        <p:spPr>
          <a:xfrm>
            <a:off x="3296154" y="3774924"/>
            <a:ext cx="354515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rial" panose="020B0604020202020204" pitchFamily="34" charset="0"/>
                <a:cs typeface="Arial" panose="020B0604020202020204" pitchFamily="34" charset="0"/>
              </a:rPr>
              <a:t>Dominant forcing mechanisms of the surface ocean heat budget </a:t>
            </a:r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in the CPS  during MHWs are not well defined.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9FDBB8-CB93-4049-AF1B-44FB1DC0D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2616" y="7146971"/>
            <a:ext cx="10248900" cy="1444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37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049E134-D73F-4793-8DE7-3D70F54290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380" y="9131604"/>
            <a:ext cx="34547240" cy="124834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086871-BE56-44C7-9BA3-E82842A35A99}"/>
              </a:ext>
            </a:extLst>
          </p:cNvPr>
          <p:cNvSpPr txBox="1"/>
          <p:nvPr/>
        </p:nvSpPr>
        <p:spPr>
          <a:xfrm>
            <a:off x="2580290" y="5419233"/>
            <a:ext cx="370237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focused on</a:t>
            </a:r>
          </a:p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SST near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Punta </a:t>
            </a:r>
            <a:r>
              <a:rPr lang="en-US" sz="6000" b="1" dirty="0" err="1">
                <a:latin typeface="Arial" panose="020B0604020202020204" pitchFamily="34" charset="0"/>
                <a:cs typeface="Arial" panose="020B0604020202020204" pitchFamily="34" charset="0"/>
              </a:rPr>
              <a:t>Lavapié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 upwelling center</a:t>
            </a:r>
          </a:p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60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generation European Centre for Medium-Range Weather Forecasts reanalysis (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ERA5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endParaRPr lang="en-US"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82F785-A47B-4FA5-B8B4-CF3396A1A0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26738" y="988599"/>
            <a:ext cx="9791399" cy="5564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2B73CF-22B1-46BF-9F80-88007E71DB52}"/>
              </a:ext>
            </a:extLst>
          </p:cNvPr>
          <p:cNvSpPr txBox="1"/>
          <p:nvPr/>
        </p:nvSpPr>
        <p:spPr>
          <a:xfrm>
            <a:off x="2926080" y="3200400"/>
            <a:ext cx="220095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</a:t>
            </a:r>
          </a:p>
        </p:txBody>
      </p:sp>
    </p:spTree>
    <p:extLst>
      <p:ext uri="{BB962C8B-B14F-4D97-AF65-F5344CB8AC3E}">
        <p14:creationId xmlns:p14="http://schemas.microsoft.com/office/powerpoint/2010/main" val="3864257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2A190C-FD38-406C-997A-303DAEECF247}"/>
              </a:ext>
            </a:extLst>
          </p:cNvPr>
          <p:cNvSpPr/>
          <p:nvPr/>
        </p:nvSpPr>
        <p:spPr>
          <a:xfrm>
            <a:off x="2606040" y="4047590"/>
            <a:ext cx="370713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we calculate the climatological annual cycle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9FF623-EC44-45FD-88E8-E3A3888D6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8364" y="7094578"/>
            <a:ext cx="19371271" cy="147341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7E43FE-B9CE-4144-9F47-05EB820A29C4}"/>
              </a:ext>
            </a:extLst>
          </p:cNvPr>
          <p:cNvSpPr txBox="1"/>
          <p:nvPr/>
        </p:nvSpPr>
        <p:spPr>
          <a:xfrm>
            <a:off x="2606040" y="2225040"/>
            <a:ext cx="22350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861FF8-7F28-4415-AD37-3B2A59C4B9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63039" y="600215"/>
            <a:ext cx="9797121" cy="556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628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1215E9-5DA5-445A-AED9-5AC0F4107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391" y="8530721"/>
            <a:ext cx="37943217" cy="107097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AEC3FB-8BD1-4A97-9AB2-8B93379754E8}"/>
              </a:ext>
            </a:extLst>
          </p:cNvPr>
          <p:cNvSpPr txBox="1"/>
          <p:nvPr/>
        </p:nvSpPr>
        <p:spPr>
          <a:xfrm>
            <a:off x="1828800" y="5113020"/>
            <a:ext cx="364617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6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focus on periods of intense warm anomalies where </a:t>
            </a:r>
            <a:r>
              <a:rPr lang="en-US" sz="6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SST’ exceeds two standard deviations</a:t>
            </a:r>
            <a:r>
              <a:rPr lang="en-US" sz="6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the mean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2A5C0C-CD3E-438E-9363-B289F0FA8B36}"/>
              </a:ext>
            </a:extLst>
          </p:cNvPr>
          <p:cNvSpPr txBox="1"/>
          <p:nvPr/>
        </p:nvSpPr>
        <p:spPr>
          <a:xfrm>
            <a:off x="1828800" y="3034147"/>
            <a:ext cx="220095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9B16B5-26F1-4929-95C7-350EE1860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9897" y="946945"/>
            <a:ext cx="6192080" cy="351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551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3ACAC3-FB23-42E7-9FDF-01D87343D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831" y="8471050"/>
            <a:ext cx="21467406" cy="1265583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0A8BF72-B020-4F3F-BDDB-77C377BD3DAB}"/>
              </a:ext>
            </a:extLst>
          </p:cNvPr>
          <p:cNvSpPr/>
          <p:nvPr/>
        </p:nvSpPr>
        <p:spPr>
          <a:xfrm>
            <a:off x="1657350" y="5301343"/>
            <a:ext cx="378332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8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Strong warm (and cold) anomalies occur most often in </a:t>
            </a:r>
            <a:r>
              <a:rPr lang="en-US" sz="80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December through March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CD57F1-C1B2-41FA-8562-921F217DDC7F}"/>
              </a:ext>
            </a:extLst>
          </p:cNvPr>
          <p:cNvSpPr/>
          <p:nvPr/>
        </p:nvSpPr>
        <p:spPr>
          <a:xfrm>
            <a:off x="1657350" y="3455075"/>
            <a:ext cx="2793002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</a:t>
            </a:r>
          </a:p>
        </p:txBody>
      </p:sp>
    </p:spTree>
    <p:extLst>
      <p:ext uri="{BB962C8B-B14F-4D97-AF65-F5344CB8AC3E}">
        <p14:creationId xmlns:p14="http://schemas.microsoft.com/office/powerpoint/2010/main" val="2079898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DC5716-8A06-4E56-86D9-C4ABD161C0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8" b="3600"/>
          <a:stretch/>
        </p:blipFill>
        <p:spPr>
          <a:xfrm>
            <a:off x="4970973" y="6568740"/>
            <a:ext cx="30436909" cy="1415765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896F292-C6A3-418E-A8B0-391072BFE9F0}"/>
              </a:ext>
            </a:extLst>
          </p:cNvPr>
          <p:cNvSpPr/>
          <p:nvPr/>
        </p:nvSpPr>
        <p:spPr>
          <a:xfrm>
            <a:off x="2380173" y="3901419"/>
            <a:ext cx="3638765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Estimate time derivative of SST’ for </a:t>
            </a:r>
            <a:r>
              <a:rPr lang="en-US" sz="9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 of anomalous warming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9A943C-284E-4710-895E-0EB413F200CB}"/>
              </a:ext>
            </a:extLst>
          </p:cNvPr>
          <p:cNvSpPr txBox="1"/>
          <p:nvPr/>
        </p:nvSpPr>
        <p:spPr>
          <a:xfrm>
            <a:off x="2380173" y="2018928"/>
            <a:ext cx="233047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Calculating</a:t>
            </a:r>
            <a:r>
              <a:rPr lang="en-US" sz="9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rates of anomalous warming</a:t>
            </a:r>
            <a:endParaRPr lang="en-US" sz="9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693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825</TotalTime>
  <Words>693</Words>
  <Application>Microsoft Office PowerPoint</Application>
  <PresentationFormat>Custom</PresentationFormat>
  <Paragraphs>79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Marine heat waves in the Chile-Peru Eastern Boundary Upwelling System: rates of change in sea-surface temperature anomalies near a major upwelling center</dc:title>
  <dc:creator>Cooley, Kylene</dc:creator>
  <cp:lastModifiedBy>Cooley, Kylene</cp:lastModifiedBy>
  <cp:revision>48</cp:revision>
  <dcterms:created xsi:type="dcterms:W3CDTF">2021-01-22T00:52:02Z</dcterms:created>
  <dcterms:modified xsi:type="dcterms:W3CDTF">2021-02-05T23:04:02Z</dcterms:modified>
</cp:coreProperties>
</file>

<file path=docProps/thumbnail.jpeg>
</file>